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ontserrat Bold" charset="1" panose="00000800000000000000"/>
      <p:regular r:id="rId15"/>
    </p:embeddedFont>
    <p:embeddedFont>
      <p:font typeface="Montserrat Medium" charset="1" panose="00000600000000000000"/>
      <p:regular r:id="rId16"/>
    </p:embeddedFont>
    <p:embeddedFont>
      <p:font typeface="Montserrat" charset="1" panose="00000500000000000000"/>
      <p:regular r:id="rId17"/>
    </p:embeddedFont>
    <p:embeddedFont>
      <p:font typeface="Montserrat Semi-Bold" charset="1" panose="000007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https://ostrava.cz/cs/urad/hledam-informace/dotace" TargetMode="External" Type="http://schemas.openxmlformats.org/officeDocument/2006/relationships/hyperlink"/><Relationship Id="rId6" Target="https://dotace.ostrava.cz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5.png" Type="http://schemas.openxmlformats.org/officeDocument/2006/relationships/image"/><Relationship Id="rId4" Target="https://kulturova.cz/pro-poradatele/vzdelavaci-networkingove-akce/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https://sdilko.cz" TargetMode="External" Type="http://schemas.openxmlformats.org/officeDocument/2006/relationships/hyperlink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https://kulturova.cz/pro-poradatele/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https://www.facebook.com/kultura.ostrava" TargetMode="External" Type="http://schemas.openxmlformats.org/officeDocument/2006/relationships/hyperlink"/><Relationship Id="rId12" Target="https://www.facebook.com/groups/kulturova" TargetMode="External" Type="http://schemas.openxmlformats.org/officeDocument/2006/relationships/hyperlink"/><Relationship Id="rId13" Target="https://kulturova.cz" TargetMode="External" Type="http://schemas.openxmlformats.org/officeDocument/2006/relationships/hyperlink"/><Relationship Id="rId14" Target="http://bit.ly/newsletter_kulturOVA" TargetMode="External" Type="http://schemas.openxmlformats.org/officeDocument/2006/relationships/hyperlink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mailto:sylvie.vujtkova@ostrava.cz" TargetMode="External" Type="http://schemas.openxmlformats.org/officeDocument/2006/relationships/hyperlink"/><Relationship Id="rId11" Target="../media/image23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mailto:daniela.zarodnanska@ostrava.cz" TargetMode="External" Type="http://schemas.openxmlformats.org/officeDocument/2006/relationships/hyperlink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mailto:pavlina.polaskova2@ostrava.cz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11017"/>
            <a:ext cx="18288000" cy="9365283"/>
          </a:xfrm>
          <a:custGeom>
            <a:avLst/>
            <a:gdLst/>
            <a:ahLst/>
            <a:cxnLst/>
            <a:rect r="r" b="b" t="t" l="l"/>
            <a:pathLst>
              <a:path h="9365283" w="18288000">
                <a:moveTo>
                  <a:pt x="0" y="0"/>
                </a:moveTo>
                <a:lnTo>
                  <a:pt x="18288000" y="0"/>
                </a:lnTo>
                <a:lnTo>
                  <a:pt x="18288000" y="9365284"/>
                </a:lnTo>
                <a:lnTo>
                  <a:pt x="0" y="9365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77303" y="3296875"/>
            <a:ext cx="14733393" cy="228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b="true" sz="6999">
                <a:solidFill>
                  <a:srgbClr val="26262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PODPORA KULTURNÍHO NEZISKOVÉHO SEKTORU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19125" y="9154267"/>
            <a:ext cx="17049467" cy="723900"/>
            <a:chOff x="0" y="0"/>
            <a:chExt cx="22732623" cy="965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7817"/>
              <a:ext cx="5913045" cy="709565"/>
            </a:xfrm>
            <a:custGeom>
              <a:avLst/>
              <a:gdLst/>
              <a:ahLst/>
              <a:cxnLst/>
              <a:rect r="r" b="b" t="t" l="l"/>
              <a:pathLst>
                <a:path h="709565" w="5913045">
                  <a:moveTo>
                    <a:pt x="0" y="0"/>
                  </a:moveTo>
                  <a:lnTo>
                    <a:pt x="5913045" y="0"/>
                  </a:lnTo>
                  <a:lnTo>
                    <a:pt x="5913045" y="709566"/>
                  </a:lnTo>
                  <a:lnTo>
                    <a:pt x="0" y="709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8738055" y="0"/>
              <a:ext cx="5256889" cy="965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5"/>
                </a:lnSpc>
              </a:pPr>
              <a:r>
                <a:rPr lang="en-US" sz="2379" b="true">
                  <a:solidFill>
                    <a:srgbClr val="003C6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Magistrát města Ostravy</a:t>
              </a:r>
            </a:p>
            <a:p>
              <a:pPr algn="ctr">
                <a:lnSpc>
                  <a:spcPts val="2855"/>
                </a:lnSpc>
              </a:pPr>
              <a:r>
                <a:rPr lang="en-US" sz="2379" b="true">
                  <a:solidFill>
                    <a:srgbClr val="003C6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Oddělení kultury / 2025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16954500" y="115117"/>
              <a:ext cx="5778123" cy="722265"/>
            </a:xfrm>
            <a:custGeom>
              <a:avLst/>
              <a:gdLst/>
              <a:ahLst/>
              <a:cxnLst/>
              <a:rect r="r" b="b" t="t" l="l"/>
              <a:pathLst>
                <a:path h="722265" w="5778123">
                  <a:moveTo>
                    <a:pt x="0" y="0"/>
                  </a:moveTo>
                  <a:lnTo>
                    <a:pt x="5778123" y="0"/>
                  </a:lnTo>
                  <a:lnTo>
                    <a:pt x="5778123" y="722266"/>
                  </a:lnTo>
                  <a:lnTo>
                    <a:pt x="0" y="722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00418"/>
            <a:chOff x="0" y="0"/>
            <a:chExt cx="4816593" cy="5268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859"/>
            </a:xfrm>
            <a:custGeom>
              <a:avLst/>
              <a:gdLst/>
              <a:ahLst/>
              <a:cxnLst/>
              <a:rect r="r" b="b" t="t" l="l"/>
              <a:pathLst>
                <a:path h="52685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859"/>
                  </a:lnTo>
                  <a:lnTo>
                    <a:pt x="0" y="526859"/>
                  </a:ln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4816593" cy="526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32317" y="2645226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8136" y="3789782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98136" y="4556668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21292" y="2541042"/>
            <a:ext cx="15916736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Program podpory kultury a zachování kulturního dědictví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na území statutárního města Ostrava v letech 2025–2027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21292" y="3734288"/>
            <a:ext cx="15916736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Výběrová řízení (září), mimořádné dotace, tematické výzvy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932166" y="2660254"/>
            <a:ext cx="5705863" cy="4730679"/>
          </a:xfrm>
          <a:custGeom>
            <a:avLst/>
            <a:gdLst/>
            <a:ahLst/>
            <a:cxnLst/>
            <a:rect r="r" b="b" t="t" l="l"/>
            <a:pathLst>
              <a:path h="4730679" w="5705863">
                <a:moveTo>
                  <a:pt x="0" y="0"/>
                </a:moveTo>
                <a:lnTo>
                  <a:pt x="5705862" y="0"/>
                </a:lnTo>
                <a:lnTo>
                  <a:pt x="5705862" y="4730679"/>
                </a:lnTo>
                <a:lnTo>
                  <a:pt x="0" y="4730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457200"/>
            <a:ext cx="16164711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Dotační podpora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83494" y="4509043"/>
            <a:ext cx="9465209" cy="426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Dotační oblasti: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Hudební a scénické umění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Literatura a publicistika, včetně ediční činnosti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Výtvarné umění, architektura a fotografie včetně ediční činnosti a výtvarných výstav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Kulturně vzdělávací činnost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Ostatní kulturní aktivity, včetně multioborových projektů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 u="none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Audiovizuální díla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7569" y="9031513"/>
            <a:ext cx="15618040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Informace o dotacích</a:t>
            </a: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b="true" sz="2699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5" tooltip="https://ostrava.cz/cs/urad/hledam-informace/dotace"/>
              </a:rPr>
              <a:t>ostrava.cz/cs/urad/hledam-informace/dotace</a:t>
            </a:r>
          </a:p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Přehled výsledků</a:t>
            </a: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b="true" sz="2699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6" tooltip="https://dotace.ostrava.cz"/>
              </a:rPr>
              <a:t>dotace.ostrava.cz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00418"/>
            <a:chOff x="0" y="0"/>
            <a:chExt cx="4816593" cy="5268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859"/>
            </a:xfrm>
            <a:custGeom>
              <a:avLst/>
              <a:gdLst/>
              <a:ahLst/>
              <a:cxnLst/>
              <a:rect r="r" b="b" t="t" l="l"/>
              <a:pathLst>
                <a:path h="52685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859"/>
                  </a:lnTo>
                  <a:lnTo>
                    <a:pt x="0" y="526859"/>
                  </a:ln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4816593" cy="526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53388" y="2668124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799" y="0"/>
                </a:lnTo>
                <a:lnTo>
                  <a:pt x="431799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76543" y="2612629"/>
            <a:ext cx="15916736" cy="188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Celkem hodnocených žádostí: </a:t>
            </a:r>
            <a:r>
              <a:rPr lang="en-US" sz="26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131</a:t>
            </a: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Celkem podpořených projektů: </a:t>
            </a:r>
            <a:r>
              <a:rPr lang="en-US" sz="26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82</a:t>
            </a: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   z toho jednoletých: </a:t>
            </a:r>
            <a:r>
              <a:rPr lang="en-US" sz="26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65</a:t>
            </a: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   z toho víceletých: </a:t>
            </a:r>
            <a:r>
              <a:rPr lang="en-US" sz="26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17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932166" y="2660254"/>
            <a:ext cx="5705863" cy="4730679"/>
          </a:xfrm>
          <a:custGeom>
            <a:avLst/>
            <a:gdLst/>
            <a:ahLst/>
            <a:cxnLst/>
            <a:rect r="r" b="b" t="t" l="l"/>
            <a:pathLst>
              <a:path h="4730679" w="5705863">
                <a:moveTo>
                  <a:pt x="0" y="0"/>
                </a:moveTo>
                <a:lnTo>
                  <a:pt x="5705862" y="0"/>
                </a:lnTo>
                <a:lnTo>
                  <a:pt x="5705862" y="4730679"/>
                </a:lnTo>
                <a:lnTo>
                  <a:pt x="0" y="4730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457200"/>
            <a:ext cx="16164711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Dotační podpora - 2025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53388" y="5219984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799" y="0"/>
                </a:lnTo>
                <a:lnTo>
                  <a:pt x="431799" y="406399"/>
                </a:lnTo>
                <a:lnTo>
                  <a:pt x="0" y="406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642362" y="5115800"/>
            <a:ext cx="15916736" cy="1407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Celkový požadavek na finanční prostředky: </a:t>
            </a:r>
            <a:r>
              <a:rPr lang="en-US" sz="2700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113 584 508 Kč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Celková schválená podpora: </a:t>
            </a:r>
            <a:r>
              <a:rPr lang="en-US" sz="2700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42 801 440 Kč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53388" y="7237378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799" y="0"/>
                </a:lnTo>
                <a:lnTo>
                  <a:pt x="431799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42362" y="7133194"/>
            <a:ext cx="15916736" cy="1407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2025-2027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Celkový požadavek na finanční prostředky: </a:t>
            </a:r>
            <a:r>
              <a:rPr lang="en-US" sz="2700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264 822 508 Kč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Celková schválená podpora: </a:t>
            </a:r>
            <a:r>
              <a:rPr lang="en-US" sz="2700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106 901 440 Kč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00418"/>
            <a:chOff x="0" y="0"/>
            <a:chExt cx="4816593" cy="5268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859"/>
            </a:xfrm>
            <a:custGeom>
              <a:avLst/>
              <a:gdLst/>
              <a:ahLst/>
              <a:cxnLst/>
              <a:rect r="r" b="b" t="t" l="l"/>
              <a:pathLst>
                <a:path h="52685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859"/>
                  </a:lnTo>
                  <a:lnTo>
                    <a:pt x="0" y="526859"/>
                  </a:ln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4816593" cy="526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900014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2900014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5018766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685800"/>
            <a:ext cx="16164711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Jiné formy finanční podpory?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17675" y="2767255"/>
            <a:ext cx="15916736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Poptávka služeb ze strany veřejné správy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48239" y="4852396"/>
            <a:ext cx="15916736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Partnerství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00267" y="3542419"/>
            <a:ext cx="16080608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Koncepce říká: </a:t>
            </a:r>
            <a:r>
              <a:rPr lang="en-US" sz="2700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„</a:t>
            </a:r>
            <a:r>
              <a:rPr lang="en-US" sz="2700" b="true">
                <a:solidFill>
                  <a:srgbClr val="0034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Posílit poptávku po produktech KKO </a:t>
            </a:r>
          </a:p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34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 strany veřejné správy</a:t>
            </a:r>
            <a:r>
              <a:rPr lang="en-US" sz="2700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</a:t>
            </a: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0267" y="5719806"/>
            <a:ext cx="16080608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Smlouva o spolupráci (např. Probuď v sobě kreativce)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Reklamní partnerství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036796" y="2871196"/>
            <a:ext cx="5740933" cy="3924711"/>
          </a:xfrm>
          <a:custGeom>
            <a:avLst/>
            <a:gdLst/>
            <a:ahLst/>
            <a:cxnLst/>
            <a:rect r="r" b="b" t="t" l="l"/>
            <a:pathLst>
              <a:path h="3924711" w="5740933">
                <a:moveTo>
                  <a:pt x="0" y="0"/>
                </a:moveTo>
                <a:lnTo>
                  <a:pt x="5740933" y="0"/>
                </a:lnTo>
                <a:lnTo>
                  <a:pt x="5740933" y="3924710"/>
                </a:lnTo>
                <a:lnTo>
                  <a:pt x="0" y="3924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7228977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748239" y="7062606"/>
            <a:ext cx="15916736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Dary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48239" y="7839847"/>
            <a:ext cx="16080608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Např. finanční pomoc subjektům z neziskového sektoru (COVID)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69735" y="0"/>
            <a:ext cx="7718265" cy="10287000"/>
          </a:xfrm>
          <a:custGeom>
            <a:avLst/>
            <a:gdLst/>
            <a:ahLst/>
            <a:cxnLst/>
            <a:rect r="r" b="b" t="t" l="l"/>
            <a:pathLst>
              <a:path h="10287000" w="7718265">
                <a:moveTo>
                  <a:pt x="0" y="0"/>
                </a:moveTo>
                <a:lnTo>
                  <a:pt x="7718265" y="0"/>
                </a:lnTo>
                <a:lnTo>
                  <a:pt x="771826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2000418"/>
            <a:chOff x="0" y="0"/>
            <a:chExt cx="4816593" cy="5268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526859"/>
            </a:xfrm>
            <a:custGeom>
              <a:avLst/>
              <a:gdLst/>
              <a:ahLst/>
              <a:cxnLst/>
              <a:rect r="r" b="b" t="t" l="l"/>
              <a:pathLst>
                <a:path h="52685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859"/>
                  </a:lnTo>
                  <a:lnTo>
                    <a:pt x="0" y="526859"/>
                  </a:ln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4816593" cy="526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2606647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774672"/>
            <a:ext cx="11682078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Nefinanční nástroje podpory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65447" y="2603472"/>
            <a:ext cx="15903145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Vzdělávací platforma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65447" y="7590016"/>
            <a:ext cx="7717000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4" tooltip="https://kulturova.cz/pro-poradatele/vzdelavaci-networkingove-akce/"/>
              </a:rPr>
              <a:t>kulturova.cz/pro-poradatele/vzdelavaci-networkingove-akce/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65447" y="3311540"/>
            <a:ext cx="16080608" cy="236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Fundraising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Právo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Praktické náležitosti produkce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atd.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28700" y="6154917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399"/>
                </a:lnTo>
                <a:lnTo>
                  <a:pt x="0" y="4063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65447" y="6151741"/>
            <a:ext cx="15903145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Zdarma pro pracovníky KKO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028700" y="7593192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399"/>
                </a:lnTo>
                <a:lnTo>
                  <a:pt x="0" y="4063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00418"/>
            <a:chOff x="0" y="0"/>
            <a:chExt cx="4816593" cy="5268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859"/>
            </a:xfrm>
            <a:custGeom>
              <a:avLst/>
              <a:gdLst/>
              <a:ahLst/>
              <a:cxnLst/>
              <a:rect r="r" b="b" t="t" l="l"/>
              <a:pathLst>
                <a:path h="52685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859"/>
                  </a:lnTo>
                  <a:lnTo>
                    <a:pt x="0" y="526859"/>
                  </a:lnTo>
                  <a:close/>
                </a:path>
              </a:pathLst>
            </a:custGeom>
            <a:solidFill>
              <a:srgbClr val="F4E21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4816593" cy="526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606647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85800"/>
            <a:ext cx="868832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SDÍLKO OSTRAVA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65447" y="2616172"/>
            <a:ext cx="15903145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Platforma pro prezentaci lokálních KKO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765447" y="3324853"/>
            <a:ext cx="8084341" cy="579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Netradiční pop-up expozice zaměřená na ostravské umělce a kreativce </a:t>
            </a:r>
          </a:p>
          <a:p>
            <a:pPr algn="l">
              <a:lnSpc>
                <a:spcPts val="3599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Open c</a:t>
            </a:r>
            <a:r>
              <a:rPr lang="en-US" sz="27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all pro prezentující: </a:t>
            </a:r>
            <a:r>
              <a:rPr lang="en-US" b="true" sz="2799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3" tooltip="https://sdilko.cz"/>
              </a:rPr>
              <a:t>sdilko.cz</a:t>
            </a:r>
          </a:p>
          <a:p>
            <a:pPr algn="l">
              <a:lnSpc>
                <a:spcPts val="3599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 Sdílka se mohou přihlásit tvůrci z KKO:</a:t>
            </a:r>
          </a:p>
          <a:p>
            <a:pPr algn="l">
              <a:lnSpc>
                <a:spcPts val="2160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působící v oblastech jako produktový design, ilustrace, reklama, multimédia, audiovize, animace, fotografie nebo herní vývoj</a:t>
            </a:r>
          </a:p>
          <a:p>
            <a:pPr algn="l">
              <a:lnSpc>
                <a:spcPts val="1920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zároveň</a:t>
            </a:r>
          </a:p>
          <a:p>
            <a:pPr algn="l">
              <a:lnSpc>
                <a:spcPts val="1680"/>
              </a:lnSpc>
            </a:pP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se sídlem, bydlištěm nebo realizovanými aktivitami na území města Ostravy.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647358" y="2606647"/>
            <a:ext cx="5797214" cy="6651653"/>
            <a:chOff x="0" y="0"/>
            <a:chExt cx="7729619" cy="88688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095097" cy="8868871"/>
              <a:chOff x="0" y="0"/>
              <a:chExt cx="2709333" cy="3386667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709333" cy="3386667"/>
              </a:xfrm>
              <a:custGeom>
                <a:avLst/>
                <a:gdLst/>
                <a:ahLst/>
                <a:cxnLst/>
                <a:rect r="r" b="b" t="t" l="l"/>
                <a:pathLst>
                  <a:path h="3386667" w="2709333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3386667"/>
                    </a:lnTo>
                    <a:lnTo>
                      <a:pt x="0" y="3386667"/>
                    </a:lnTo>
                    <a:close/>
                  </a:path>
                </a:pathLst>
              </a:custGeom>
              <a:solidFill>
                <a:srgbClr val="F4E217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2709333" cy="34152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8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109876">
              <a:off x="3599215" y="1901878"/>
              <a:ext cx="4051424" cy="5007706"/>
            </a:xfrm>
            <a:custGeom>
              <a:avLst/>
              <a:gdLst/>
              <a:ahLst/>
              <a:cxnLst/>
              <a:rect r="r" b="b" t="t" l="l"/>
              <a:pathLst>
                <a:path h="5007706" w="4051424">
                  <a:moveTo>
                    <a:pt x="0" y="0"/>
                  </a:moveTo>
                  <a:lnTo>
                    <a:pt x="4051424" y="0"/>
                  </a:lnTo>
                  <a:lnTo>
                    <a:pt x="4051424" y="5007706"/>
                  </a:lnTo>
                  <a:lnTo>
                    <a:pt x="0" y="5007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56939" y="3462409"/>
              <a:ext cx="5581218" cy="1318563"/>
            </a:xfrm>
            <a:custGeom>
              <a:avLst/>
              <a:gdLst/>
              <a:ahLst/>
              <a:cxnLst/>
              <a:rect r="r" b="b" t="t" l="l"/>
              <a:pathLst>
                <a:path h="1318563" w="5581218">
                  <a:moveTo>
                    <a:pt x="0" y="0"/>
                  </a:moveTo>
                  <a:lnTo>
                    <a:pt x="5581218" y="0"/>
                  </a:lnTo>
                  <a:lnTo>
                    <a:pt x="5581218" y="1318562"/>
                  </a:lnTo>
                  <a:lnTo>
                    <a:pt x="0" y="1318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709510" y="719035"/>
              <a:ext cx="3476224" cy="16657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6"/>
                </a:lnSpc>
              </a:pPr>
              <a:r>
                <a:rPr lang="en-US" sz="1655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26. května</a:t>
              </a:r>
            </a:p>
            <a:p>
              <a:pPr algn="l">
                <a:lnSpc>
                  <a:spcPts val="1986"/>
                </a:lnSpc>
              </a:pPr>
              <a:r>
                <a:rPr lang="en-US" sz="1655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— 5. června</a:t>
              </a:r>
            </a:p>
            <a:p>
              <a:pPr algn="l">
                <a:lnSpc>
                  <a:spcPts val="1986"/>
                </a:lnSpc>
              </a:pPr>
            </a:p>
            <a:p>
              <a:pPr algn="l">
                <a:lnSpc>
                  <a:spcPts val="1986"/>
                </a:lnSpc>
              </a:pPr>
              <a:r>
                <a:rPr lang="en-US" sz="1655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Prokešovo</a:t>
              </a:r>
            </a:p>
            <a:p>
              <a:pPr algn="l">
                <a:lnSpc>
                  <a:spcPts val="1986"/>
                </a:lnSpc>
              </a:pPr>
              <a:r>
                <a:rPr lang="en-US" sz="1655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náměstí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709510" y="5915525"/>
              <a:ext cx="2364648" cy="1032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6"/>
                </a:lnSpc>
              </a:pPr>
              <a:r>
                <a:rPr lang="en-US" sz="206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Otevíráme</a:t>
              </a:r>
            </a:p>
            <a:p>
              <a:pPr algn="l">
                <a:lnSpc>
                  <a:spcPts val="1986"/>
                </a:lnSpc>
              </a:pPr>
              <a:r>
                <a:rPr lang="en-US" sz="206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opencall pro kreativce!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4055883" y="7884751"/>
              <a:ext cx="2282274" cy="2746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489"/>
                </a:lnSpc>
              </a:pPr>
              <a:r>
                <a:rPr lang="en-US" sz="155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více na</a:t>
              </a:r>
              <a:r>
                <a:rPr lang="en-US" sz="1551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sdilko.cz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028700" y="5466169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399"/>
                </a:lnTo>
                <a:lnTo>
                  <a:pt x="0" y="406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4638108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00418"/>
            <a:chOff x="0" y="0"/>
            <a:chExt cx="4816593" cy="5268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859"/>
            </a:xfrm>
            <a:custGeom>
              <a:avLst/>
              <a:gdLst/>
              <a:ahLst/>
              <a:cxnLst/>
              <a:rect r="r" b="b" t="t" l="l"/>
              <a:pathLst>
                <a:path h="52685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859"/>
                  </a:lnTo>
                  <a:lnTo>
                    <a:pt x="0" y="526859"/>
                  </a:ln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4816593" cy="526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606647"/>
            <a:ext cx="431800" cy="406400"/>
          </a:xfrm>
          <a:custGeom>
            <a:avLst/>
            <a:gdLst/>
            <a:ahLst/>
            <a:cxnLst/>
            <a:rect r="r" b="b" t="t" l="l"/>
            <a:pathLst>
              <a:path h="406400" w="431800">
                <a:moveTo>
                  <a:pt x="0" y="0"/>
                </a:moveTo>
                <a:lnTo>
                  <a:pt x="431800" y="0"/>
                </a:lnTo>
                <a:lnTo>
                  <a:pt x="4318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3730991"/>
            <a:ext cx="7531882" cy="5119072"/>
          </a:xfrm>
          <a:custGeom>
            <a:avLst/>
            <a:gdLst/>
            <a:ahLst/>
            <a:cxnLst/>
            <a:rect r="r" b="b" t="t" l="l"/>
            <a:pathLst>
              <a:path h="5119072" w="7531882">
                <a:moveTo>
                  <a:pt x="0" y="0"/>
                </a:moveTo>
                <a:lnTo>
                  <a:pt x="7531882" y="0"/>
                </a:lnTo>
                <a:lnTo>
                  <a:pt x="7531882" y="5119071"/>
                </a:lnTo>
                <a:lnTo>
                  <a:pt x="0" y="5119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460" t="-16816" r="-28152" b="-1031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32916" y="3730991"/>
            <a:ext cx="7558253" cy="5119072"/>
          </a:xfrm>
          <a:custGeom>
            <a:avLst/>
            <a:gdLst/>
            <a:ahLst/>
            <a:cxnLst/>
            <a:rect r="r" b="b" t="t" l="l"/>
            <a:pathLst>
              <a:path h="5119072" w="7558253">
                <a:moveTo>
                  <a:pt x="0" y="0"/>
                </a:moveTo>
                <a:lnTo>
                  <a:pt x="7558253" y="0"/>
                </a:lnTo>
                <a:lnTo>
                  <a:pt x="7558253" y="5119071"/>
                </a:lnTo>
                <a:lnTo>
                  <a:pt x="0" y="5119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761" t="-17116" r="-25915" b="-802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657309"/>
            <a:ext cx="16164711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Nefinanční nástroje podpory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65447" y="2603472"/>
            <a:ext cx="15903145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Informační platforma </a:t>
            </a:r>
            <a:r>
              <a:rPr lang="en-US" b="true" sz="2799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5" tooltip="https://kulturova.cz/pro-poradatele/"/>
              </a:rPr>
              <a:t>kulturOVA!!!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00418"/>
            <a:chOff x="0" y="0"/>
            <a:chExt cx="4816593" cy="5268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859"/>
            </a:xfrm>
            <a:custGeom>
              <a:avLst/>
              <a:gdLst/>
              <a:ahLst/>
              <a:cxnLst/>
              <a:rect r="r" b="b" t="t" l="l"/>
              <a:pathLst>
                <a:path h="52685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859"/>
                  </a:lnTo>
                  <a:lnTo>
                    <a:pt x="0" y="526859"/>
                  </a:lnTo>
                  <a:close/>
                </a:path>
              </a:pathLst>
            </a:custGeom>
            <a:solidFill>
              <a:srgbClr val="00B1D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4816593" cy="526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19125" y="9154267"/>
            <a:ext cx="17049467" cy="723900"/>
            <a:chOff x="0" y="0"/>
            <a:chExt cx="22732623" cy="965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27817"/>
              <a:ext cx="5913045" cy="709565"/>
            </a:xfrm>
            <a:custGeom>
              <a:avLst/>
              <a:gdLst/>
              <a:ahLst/>
              <a:cxnLst/>
              <a:rect r="r" b="b" t="t" l="l"/>
              <a:pathLst>
                <a:path h="709565" w="5913045">
                  <a:moveTo>
                    <a:pt x="0" y="0"/>
                  </a:moveTo>
                  <a:lnTo>
                    <a:pt x="5913045" y="0"/>
                  </a:lnTo>
                  <a:lnTo>
                    <a:pt x="5913045" y="709566"/>
                  </a:lnTo>
                  <a:lnTo>
                    <a:pt x="0" y="709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738055" y="0"/>
              <a:ext cx="5256889" cy="965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5"/>
                </a:lnSpc>
              </a:pPr>
              <a:r>
                <a:rPr lang="en-US" sz="2379" b="true">
                  <a:solidFill>
                    <a:srgbClr val="003C6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Magistrát města Ostravy</a:t>
              </a:r>
            </a:p>
            <a:p>
              <a:pPr algn="ctr">
                <a:lnSpc>
                  <a:spcPts val="2855"/>
                </a:lnSpc>
              </a:pPr>
              <a:r>
                <a:rPr lang="en-US" sz="2379" b="true">
                  <a:solidFill>
                    <a:srgbClr val="003C6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Oddělení kultury / 2025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16954500" y="115117"/>
              <a:ext cx="5778123" cy="722265"/>
            </a:xfrm>
            <a:custGeom>
              <a:avLst/>
              <a:gdLst/>
              <a:ahLst/>
              <a:cxnLst/>
              <a:rect r="r" b="b" t="t" l="l"/>
              <a:pathLst>
                <a:path h="722265" w="5778123">
                  <a:moveTo>
                    <a:pt x="0" y="0"/>
                  </a:moveTo>
                  <a:lnTo>
                    <a:pt x="5778123" y="0"/>
                  </a:lnTo>
                  <a:lnTo>
                    <a:pt x="5778123" y="722266"/>
                  </a:lnTo>
                  <a:lnTo>
                    <a:pt x="0" y="722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40170" y="4922014"/>
            <a:ext cx="1017546" cy="1310657"/>
          </a:xfrm>
          <a:custGeom>
            <a:avLst/>
            <a:gdLst/>
            <a:ahLst/>
            <a:cxnLst/>
            <a:rect r="r" b="b" t="t" l="l"/>
            <a:pathLst>
              <a:path h="1310657" w="1017546">
                <a:moveTo>
                  <a:pt x="0" y="0"/>
                </a:moveTo>
                <a:lnTo>
                  <a:pt x="1017546" y="0"/>
                </a:lnTo>
                <a:lnTo>
                  <a:pt x="1017546" y="1310657"/>
                </a:lnTo>
                <a:lnTo>
                  <a:pt x="0" y="131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0170" y="6931464"/>
            <a:ext cx="906123" cy="1452966"/>
          </a:xfrm>
          <a:custGeom>
            <a:avLst/>
            <a:gdLst/>
            <a:ahLst/>
            <a:cxnLst/>
            <a:rect r="r" b="b" t="t" l="l"/>
            <a:pathLst>
              <a:path h="1452966" w="906123">
                <a:moveTo>
                  <a:pt x="0" y="0"/>
                </a:moveTo>
                <a:lnTo>
                  <a:pt x="906122" y="0"/>
                </a:lnTo>
                <a:lnTo>
                  <a:pt x="906122" y="1452966"/>
                </a:lnTo>
                <a:lnTo>
                  <a:pt x="0" y="14529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89575" y="2891928"/>
            <a:ext cx="1797004" cy="1509483"/>
          </a:xfrm>
          <a:custGeom>
            <a:avLst/>
            <a:gdLst/>
            <a:ahLst/>
            <a:cxnLst/>
            <a:rect r="r" b="b" t="t" l="l"/>
            <a:pathLst>
              <a:path h="1509483" w="1797004">
                <a:moveTo>
                  <a:pt x="0" y="0"/>
                </a:moveTo>
                <a:lnTo>
                  <a:pt x="1797003" y="0"/>
                </a:lnTo>
                <a:lnTo>
                  <a:pt x="1797003" y="1509483"/>
                </a:lnTo>
                <a:lnTo>
                  <a:pt x="0" y="15094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89575" y="457200"/>
            <a:ext cx="16164711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Komunikace odd. kultury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59095" y="7149341"/>
            <a:ext cx="1349519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stránka </a:t>
            </a:r>
            <a:r>
              <a:rPr lang="en-US" b="true" sz="5000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1" tooltip="https://www.facebook.com/kultura.ostrava"/>
              </a:rPr>
              <a:t>Kulturova</a:t>
            </a:r>
            <a:r>
              <a:rPr lang="en-US" sz="5000" b="true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0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a skupina </a:t>
            </a:r>
            <a:r>
              <a:rPr lang="en-US" b="true" sz="5000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2" tooltip="https://www.facebook.com/groups/kulturova"/>
              </a:rPr>
              <a:t>kulturOVA!!!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59095" y="3172007"/>
            <a:ext cx="10526542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webové  stránky </a:t>
            </a:r>
            <a:r>
              <a:rPr lang="en-US" b="true" sz="5000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3" tooltip="https://kulturova.cz"/>
              </a:rPr>
              <a:t>kulturova.cz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559095" y="5160674"/>
            <a:ext cx="13138118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3C69"/>
                </a:solidFill>
                <a:latin typeface="Montserrat"/>
                <a:ea typeface="Montserrat"/>
                <a:cs typeface="Montserrat"/>
                <a:sym typeface="Montserrat"/>
              </a:rPr>
              <a:t>newsletter </a:t>
            </a:r>
            <a:r>
              <a:rPr lang="en-US" b="true" sz="5000" u="sng">
                <a:solidFill>
                  <a:srgbClr val="003C6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4" tooltip="http://bit.ly/newsletter_kulturOVA"/>
              </a:rPr>
              <a:t>bit.ly/newsletter_kulturOVA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00418"/>
            <a:chOff x="0" y="0"/>
            <a:chExt cx="4816593" cy="5268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526859"/>
            </a:xfrm>
            <a:custGeom>
              <a:avLst/>
              <a:gdLst/>
              <a:ahLst/>
              <a:cxnLst/>
              <a:rect r="r" b="b" t="t" l="l"/>
              <a:pathLst>
                <a:path h="52685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6859"/>
                  </a:lnTo>
                  <a:lnTo>
                    <a:pt x="0" y="526859"/>
                  </a:lnTo>
                  <a:close/>
                </a:path>
              </a:pathLst>
            </a:custGeom>
            <a:solidFill>
              <a:srgbClr val="00B1D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4816593" cy="526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19125" y="9154267"/>
            <a:ext cx="17049467" cy="723900"/>
            <a:chOff x="0" y="0"/>
            <a:chExt cx="22732623" cy="965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27817"/>
              <a:ext cx="5913045" cy="709565"/>
            </a:xfrm>
            <a:custGeom>
              <a:avLst/>
              <a:gdLst/>
              <a:ahLst/>
              <a:cxnLst/>
              <a:rect r="r" b="b" t="t" l="l"/>
              <a:pathLst>
                <a:path h="709565" w="5913045">
                  <a:moveTo>
                    <a:pt x="0" y="0"/>
                  </a:moveTo>
                  <a:lnTo>
                    <a:pt x="5913045" y="0"/>
                  </a:lnTo>
                  <a:lnTo>
                    <a:pt x="5913045" y="709566"/>
                  </a:lnTo>
                  <a:lnTo>
                    <a:pt x="0" y="709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738055" y="0"/>
              <a:ext cx="5256889" cy="965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5"/>
                </a:lnSpc>
              </a:pPr>
              <a:r>
                <a:rPr lang="en-US" sz="2379" b="true">
                  <a:solidFill>
                    <a:srgbClr val="003C6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Magistrát města Ostravy</a:t>
              </a:r>
            </a:p>
            <a:p>
              <a:pPr algn="ctr">
                <a:lnSpc>
                  <a:spcPts val="2855"/>
                </a:lnSpc>
              </a:pPr>
              <a:r>
                <a:rPr lang="en-US" sz="2379" b="true">
                  <a:solidFill>
                    <a:srgbClr val="003C6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Oddělení kultury / 2025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16954500" y="115117"/>
              <a:ext cx="5778123" cy="722265"/>
            </a:xfrm>
            <a:custGeom>
              <a:avLst/>
              <a:gdLst/>
              <a:ahLst/>
              <a:cxnLst/>
              <a:rect r="r" b="b" t="t" l="l"/>
              <a:pathLst>
                <a:path h="722265" w="5778123">
                  <a:moveTo>
                    <a:pt x="0" y="0"/>
                  </a:moveTo>
                  <a:lnTo>
                    <a:pt x="5778123" y="0"/>
                  </a:lnTo>
                  <a:lnTo>
                    <a:pt x="5778123" y="722266"/>
                  </a:lnTo>
                  <a:lnTo>
                    <a:pt x="0" y="722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89575" y="457200"/>
            <a:ext cx="16164711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Nápady? Dotazy?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89575" y="2721935"/>
            <a:ext cx="7905626" cy="2574108"/>
            <a:chOff x="0" y="0"/>
            <a:chExt cx="10540834" cy="343214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167505" y="-9525"/>
              <a:ext cx="9334228" cy="813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99"/>
                </a:lnSpc>
              </a:pPr>
              <a:r>
                <a:rPr lang="en-US" sz="3999" b="true">
                  <a:solidFill>
                    <a:srgbClr val="0099C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Daniela Zarodňanská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0" y="59512"/>
              <a:ext cx="800888" cy="753777"/>
            </a:xfrm>
            <a:custGeom>
              <a:avLst/>
              <a:gdLst/>
              <a:ahLst/>
              <a:cxnLst/>
              <a:rect r="r" b="b" t="t" l="l"/>
              <a:pathLst>
                <a:path h="753777" w="800888">
                  <a:moveTo>
                    <a:pt x="0" y="0"/>
                  </a:moveTo>
                  <a:lnTo>
                    <a:pt x="800888" y="0"/>
                  </a:lnTo>
                  <a:lnTo>
                    <a:pt x="800888" y="753778"/>
                  </a:lnTo>
                  <a:lnTo>
                    <a:pt x="0" y="753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167505" y="744825"/>
              <a:ext cx="9373330" cy="2687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sz="3000" b="true">
                  <a:solidFill>
                    <a:srgbClr val="FF9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vedoucí oddělení kultury</a:t>
              </a:r>
            </a:p>
            <a:p>
              <a:pPr algn="just">
                <a:lnSpc>
                  <a:spcPts val="5400"/>
                </a:lnSpc>
              </a:pPr>
              <a:r>
                <a:rPr lang="en-US" sz="2700">
                  <a:solidFill>
                    <a:srgbClr val="003C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 </a:t>
              </a:r>
              <a:r>
                <a:rPr lang="en-US" sz="2700" b="true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</a:t>
              </a:r>
              <a:r>
                <a:rPr lang="en-US" b="true" sz="2700" u="sng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  <a:hlinkClick r:id="rId6" tooltip="mailto:daniela.zarodnanska@ostrava.cz"/>
                </a:rPr>
                <a:t>daniela.zarodnanska@ostrava.cz</a:t>
              </a:r>
            </a:p>
            <a:p>
              <a:pPr algn="just">
                <a:lnSpc>
                  <a:spcPts val="5400"/>
                </a:lnSpc>
              </a:pPr>
              <a:r>
                <a:rPr lang="en-US" sz="2700" b="true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        725 784 339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1167505" y="2970895"/>
              <a:ext cx="768750" cy="461250"/>
            </a:xfrm>
            <a:custGeom>
              <a:avLst/>
              <a:gdLst/>
              <a:ahLst/>
              <a:cxnLst/>
              <a:rect r="r" b="b" t="t" l="l"/>
              <a:pathLst>
                <a:path h="461250" w="768750">
                  <a:moveTo>
                    <a:pt x="0" y="0"/>
                  </a:moveTo>
                  <a:lnTo>
                    <a:pt x="768750" y="0"/>
                  </a:lnTo>
                  <a:lnTo>
                    <a:pt x="768750" y="461250"/>
                  </a:lnTo>
                  <a:lnTo>
                    <a:pt x="0" y="461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67505" y="2024816"/>
              <a:ext cx="768750" cy="576563"/>
            </a:xfrm>
            <a:custGeom>
              <a:avLst/>
              <a:gdLst/>
              <a:ahLst/>
              <a:cxnLst/>
              <a:rect r="r" b="b" t="t" l="l"/>
              <a:pathLst>
                <a:path h="576563" w="768750">
                  <a:moveTo>
                    <a:pt x="0" y="0"/>
                  </a:moveTo>
                  <a:lnTo>
                    <a:pt x="768750" y="0"/>
                  </a:lnTo>
                  <a:lnTo>
                    <a:pt x="768750" y="576563"/>
                  </a:lnTo>
                  <a:lnTo>
                    <a:pt x="0" y="576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89575" y="6017561"/>
            <a:ext cx="7905626" cy="2574108"/>
            <a:chOff x="0" y="0"/>
            <a:chExt cx="10540834" cy="3432145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1167505" y="-9525"/>
              <a:ext cx="9334228" cy="813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99"/>
                </a:lnSpc>
              </a:pPr>
              <a:r>
                <a:rPr lang="en-US" sz="3999" b="true">
                  <a:solidFill>
                    <a:srgbClr val="0099C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Pavlína Polášková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59512"/>
              <a:ext cx="800888" cy="753777"/>
            </a:xfrm>
            <a:custGeom>
              <a:avLst/>
              <a:gdLst/>
              <a:ahLst/>
              <a:cxnLst/>
              <a:rect r="r" b="b" t="t" l="l"/>
              <a:pathLst>
                <a:path h="753777" w="800888">
                  <a:moveTo>
                    <a:pt x="0" y="0"/>
                  </a:moveTo>
                  <a:lnTo>
                    <a:pt x="800888" y="0"/>
                  </a:lnTo>
                  <a:lnTo>
                    <a:pt x="800888" y="753778"/>
                  </a:lnTo>
                  <a:lnTo>
                    <a:pt x="0" y="753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167505" y="744825"/>
              <a:ext cx="9373330" cy="2687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sz="3000" b="true">
                  <a:solidFill>
                    <a:srgbClr val="FF9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koordinátorka pro kulturu</a:t>
              </a:r>
            </a:p>
            <a:p>
              <a:pPr algn="just">
                <a:lnSpc>
                  <a:spcPts val="5400"/>
                </a:lnSpc>
              </a:pPr>
              <a:r>
                <a:rPr lang="en-US" sz="2700">
                  <a:solidFill>
                    <a:srgbClr val="003C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 </a:t>
              </a:r>
              <a:r>
                <a:rPr lang="en-US" sz="2700" b="true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</a:t>
              </a:r>
              <a:r>
                <a:rPr lang="en-US" b="true" sz="2700" u="sng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  <a:hlinkClick r:id="rId9" tooltip="mailto:pavlina.polaskova2@ostrava.cz"/>
                </a:rPr>
                <a:t>pavlina.polaskova2@ostrava.cz</a:t>
              </a:r>
            </a:p>
            <a:p>
              <a:pPr algn="just">
                <a:lnSpc>
                  <a:spcPts val="5400"/>
                </a:lnSpc>
              </a:pPr>
              <a:r>
                <a:rPr lang="en-US" sz="2700" b="true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        720 735 368</a:t>
              </a: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1167505" y="2970895"/>
              <a:ext cx="768750" cy="461250"/>
            </a:xfrm>
            <a:custGeom>
              <a:avLst/>
              <a:gdLst/>
              <a:ahLst/>
              <a:cxnLst/>
              <a:rect r="r" b="b" t="t" l="l"/>
              <a:pathLst>
                <a:path h="461250" w="768750">
                  <a:moveTo>
                    <a:pt x="0" y="0"/>
                  </a:moveTo>
                  <a:lnTo>
                    <a:pt x="768750" y="0"/>
                  </a:lnTo>
                  <a:lnTo>
                    <a:pt x="768750" y="461250"/>
                  </a:lnTo>
                  <a:lnTo>
                    <a:pt x="0" y="461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167505" y="2024816"/>
              <a:ext cx="768750" cy="576563"/>
            </a:xfrm>
            <a:custGeom>
              <a:avLst/>
              <a:gdLst/>
              <a:ahLst/>
              <a:cxnLst/>
              <a:rect r="r" b="b" t="t" l="l"/>
              <a:pathLst>
                <a:path h="576563" w="768750">
                  <a:moveTo>
                    <a:pt x="0" y="0"/>
                  </a:moveTo>
                  <a:lnTo>
                    <a:pt x="768750" y="0"/>
                  </a:lnTo>
                  <a:lnTo>
                    <a:pt x="768750" y="576563"/>
                  </a:lnTo>
                  <a:lnTo>
                    <a:pt x="0" y="576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9481068" y="6017561"/>
            <a:ext cx="7905626" cy="2574108"/>
            <a:chOff x="0" y="0"/>
            <a:chExt cx="10540834" cy="3432145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1167505" y="-9525"/>
              <a:ext cx="9334228" cy="813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99"/>
                </a:lnSpc>
              </a:pPr>
              <a:r>
                <a:rPr lang="en-US" sz="3999" b="true">
                  <a:solidFill>
                    <a:srgbClr val="0099C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Sylvie Vůjtková</a:t>
              </a:r>
            </a:p>
          </p:txBody>
        </p:sp>
        <p:sp>
          <p:nvSpPr>
            <p:cNvPr name="Freeform 24" id="24"/>
            <p:cNvSpPr/>
            <p:nvPr/>
          </p:nvSpPr>
          <p:spPr>
            <a:xfrm flipH="false" flipV="false" rot="0">
              <a:off x="0" y="59512"/>
              <a:ext cx="800888" cy="753777"/>
            </a:xfrm>
            <a:custGeom>
              <a:avLst/>
              <a:gdLst/>
              <a:ahLst/>
              <a:cxnLst/>
              <a:rect r="r" b="b" t="t" l="l"/>
              <a:pathLst>
                <a:path h="753777" w="800888">
                  <a:moveTo>
                    <a:pt x="0" y="0"/>
                  </a:moveTo>
                  <a:lnTo>
                    <a:pt x="800888" y="0"/>
                  </a:lnTo>
                  <a:lnTo>
                    <a:pt x="800888" y="753778"/>
                  </a:lnTo>
                  <a:lnTo>
                    <a:pt x="0" y="753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167505" y="744825"/>
              <a:ext cx="9373330" cy="2687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sz="3000" b="true">
                  <a:solidFill>
                    <a:srgbClr val="FF9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koordinátorka pro kulturu</a:t>
              </a:r>
            </a:p>
            <a:p>
              <a:pPr algn="just">
                <a:lnSpc>
                  <a:spcPts val="5400"/>
                </a:lnSpc>
              </a:pPr>
              <a:r>
                <a:rPr lang="en-US" sz="2700">
                  <a:solidFill>
                    <a:srgbClr val="003C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 </a:t>
              </a:r>
              <a:r>
                <a:rPr lang="en-US" sz="2700" b="true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</a:t>
              </a:r>
              <a:r>
                <a:rPr lang="en-US" b="true" sz="2700" u="sng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  <a:hlinkClick r:id="rId10" tooltip="mailto:sylvie.vujtkova@ostrava.cz"/>
                </a:rPr>
                <a:t>sylvie.vujtkova@ostrava.cz</a:t>
              </a:r>
            </a:p>
            <a:p>
              <a:pPr algn="just">
                <a:lnSpc>
                  <a:spcPts val="5400"/>
                </a:lnSpc>
              </a:pPr>
              <a:r>
                <a:rPr lang="en-US" sz="2700" b="true">
                  <a:solidFill>
                    <a:srgbClr val="003C69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         727 928 793</a:t>
              </a: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0">
              <a:off x="1167505" y="2970895"/>
              <a:ext cx="768750" cy="461250"/>
            </a:xfrm>
            <a:custGeom>
              <a:avLst/>
              <a:gdLst/>
              <a:ahLst/>
              <a:cxnLst/>
              <a:rect r="r" b="b" t="t" l="l"/>
              <a:pathLst>
                <a:path h="461250" w="768750">
                  <a:moveTo>
                    <a:pt x="0" y="0"/>
                  </a:moveTo>
                  <a:lnTo>
                    <a:pt x="768750" y="0"/>
                  </a:lnTo>
                  <a:lnTo>
                    <a:pt x="768750" y="461250"/>
                  </a:lnTo>
                  <a:lnTo>
                    <a:pt x="0" y="461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167505" y="2024816"/>
              <a:ext cx="768750" cy="576563"/>
            </a:xfrm>
            <a:custGeom>
              <a:avLst/>
              <a:gdLst/>
              <a:ahLst/>
              <a:cxnLst/>
              <a:rect r="r" b="b" t="t" l="l"/>
              <a:pathLst>
                <a:path h="576563" w="768750">
                  <a:moveTo>
                    <a:pt x="0" y="0"/>
                  </a:moveTo>
                  <a:lnTo>
                    <a:pt x="768750" y="0"/>
                  </a:lnTo>
                  <a:lnTo>
                    <a:pt x="768750" y="576563"/>
                  </a:lnTo>
                  <a:lnTo>
                    <a:pt x="0" y="576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9353674" y="1965835"/>
            <a:ext cx="7700612" cy="3707238"/>
          </a:xfrm>
          <a:custGeom>
            <a:avLst/>
            <a:gdLst/>
            <a:ahLst/>
            <a:cxnLst/>
            <a:rect r="r" b="b" t="t" l="l"/>
            <a:pathLst>
              <a:path h="3707238" w="7700612">
                <a:moveTo>
                  <a:pt x="0" y="0"/>
                </a:moveTo>
                <a:lnTo>
                  <a:pt x="7700612" y="0"/>
                </a:lnTo>
                <a:lnTo>
                  <a:pt x="7700612" y="3707238"/>
                </a:lnTo>
                <a:lnTo>
                  <a:pt x="0" y="37072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9515" r="0" b="-30654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DAGmHMuDDEE</dc:identifier>
  <dcterms:modified xsi:type="dcterms:W3CDTF">2011-08-01T06:04:30Z</dcterms:modified>
  <cp:revision>1</cp:revision>
  <dc:title>Copy of Podpora audiovize OSTRAVA</dc:title>
</cp:coreProperties>
</file>